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  <p:sldMasterId id="2147483648" r:id="rId2"/>
    <p:sldMasterId id="2147483651" r:id="rId3"/>
  </p:sldMasterIdLst>
  <p:notesMasterIdLst>
    <p:notesMasterId r:id="rId37"/>
  </p:notesMasterIdLst>
  <p:handoutMasterIdLst>
    <p:handoutMasterId r:id="rId38"/>
  </p:handoutMasterIdLst>
  <p:sldIdLst>
    <p:sldId id="256" r:id="rId4"/>
    <p:sldId id="261" r:id="rId5"/>
    <p:sldId id="296" r:id="rId6"/>
    <p:sldId id="294" r:id="rId7"/>
    <p:sldId id="291" r:id="rId8"/>
    <p:sldId id="295" r:id="rId9"/>
    <p:sldId id="292" r:id="rId10"/>
    <p:sldId id="262" r:id="rId11"/>
    <p:sldId id="293" r:id="rId12"/>
    <p:sldId id="297" r:id="rId13"/>
    <p:sldId id="298" r:id="rId14"/>
    <p:sldId id="269" r:id="rId15"/>
    <p:sldId id="268" r:id="rId16"/>
    <p:sldId id="265" r:id="rId17"/>
    <p:sldId id="263" r:id="rId18"/>
    <p:sldId id="264" r:id="rId19"/>
    <p:sldId id="276" r:id="rId20"/>
    <p:sldId id="279" r:id="rId21"/>
    <p:sldId id="283" r:id="rId22"/>
    <p:sldId id="277" r:id="rId23"/>
    <p:sldId id="273" r:id="rId24"/>
    <p:sldId id="278" r:id="rId25"/>
    <p:sldId id="289" r:id="rId26"/>
    <p:sldId id="284" r:id="rId27"/>
    <p:sldId id="282" r:id="rId28"/>
    <p:sldId id="281" r:id="rId29"/>
    <p:sldId id="301" r:id="rId30"/>
    <p:sldId id="287" r:id="rId31"/>
    <p:sldId id="285" r:id="rId32"/>
    <p:sldId id="286" r:id="rId33"/>
    <p:sldId id="280" r:id="rId34"/>
    <p:sldId id="299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2128"/>
    <a:srgbClr val="1B449C"/>
    <a:srgbClr val="75C2D4"/>
    <a:srgbClr val="009FAC"/>
    <a:srgbClr val="AED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20"/>
    <p:restoredTop sz="68940"/>
  </p:normalViewPr>
  <p:slideViewPr>
    <p:cSldViewPr snapToGrid="0" snapToObjects="1">
      <p:cViewPr varScale="1">
        <p:scale>
          <a:sx n="123" d="100"/>
          <a:sy n="123" d="100"/>
        </p:scale>
        <p:origin x="208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094C8-6BAA-0D43-B5FB-46B347CDD169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5E97-0E24-C94E-BE3A-D7DAEF4B4A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0FE71-019B-0441-9DCE-2CEF2E157F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59272-40EF-FD4E-B330-0D78D1D9B966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8C89B-44CE-8F46-9111-7C9C9EEDA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08C89B-44CE-8F46-9111-7C9C9EEDAF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681182" y="882710"/>
            <a:ext cx="6653568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2347416"/>
            <a:ext cx="10506075" cy="3777340"/>
          </a:xfrm>
          <a:prstGeom prst="rect">
            <a:avLst/>
          </a:prstGeom>
        </p:spPr>
        <p:txBody>
          <a:bodyPr/>
          <a:lstStyle>
            <a:lvl1pPr>
              <a:buClr>
                <a:srgbClr val="2E8ACA"/>
              </a:buCl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2E8ACA"/>
              </a:buCl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2E8ACA"/>
              </a:buCl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2E8ACA"/>
              </a:buCl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2E8ACA"/>
              </a:buCl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A5197-FAD3-9842-9480-C95BF7928E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630" y="6187955"/>
            <a:ext cx="1340090" cy="6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7745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7ABEFD-DA01-2248-BE9D-B514F69CB7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8630" y="6187955"/>
            <a:ext cx="1340090" cy="6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sulegai/produce-consum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sulegai/produce-consum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sulegai/produce-consum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sulegai/produce-consume" TargetMode="External"/><Relationship Id="rId2" Type="http://schemas.openxmlformats.org/officeDocument/2006/relationships/hyperlink" Target="https://github.com/hyperledger/sawtooth-sdk-rust/blob/master/tests/test_tp_intkey_rust.ya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sulegai/produce-consum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sulegai/produce-consum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2CCA-C680-3E49-AA02-6CF47CA8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Global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801AE-2DFB-9941-9776-AA42EBE4A3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4375" y="2040164"/>
            <a:ext cx="10507807" cy="198559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Representation for all the transaction families in single instance of Merkle-Radix tree.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97EBFE-84D7-354D-ACFC-6B168A251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82" y="5011036"/>
            <a:ext cx="723038" cy="464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A47D4-5F07-414E-A9BF-12DF396C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16" y="4135577"/>
            <a:ext cx="1911893" cy="1340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CD61C-EBAD-9D47-AEBC-BF1555074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05" y="3283524"/>
            <a:ext cx="4242922" cy="2192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339373-3830-AF4F-B44A-A2904CBEA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627" y="4237664"/>
            <a:ext cx="695250" cy="2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E34A6-743D-2445-BB7A-54DA74CC0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252" y="3283522"/>
            <a:ext cx="3474498" cy="21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4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6AD0-2107-E740-9796-5158610B0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State and the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FD564-82A1-384C-B130-2795A3901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69" y="3829347"/>
            <a:ext cx="11199057" cy="11271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49012F-ECBD-DA44-AE04-8DBAD3EC7CDE}"/>
              </a:ext>
            </a:extLst>
          </p:cNvPr>
          <p:cNvSpPr/>
          <p:nvPr/>
        </p:nvSpPr>
        <p:spPr>
          <a:xfrm>
            <a:off x="401219" y="2275552"/>
            <a:ext cx="11389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Merkle tree actual data is stored in leaf nodes, whereas parent node stores hash of addresses of its children nodes. Root node stores state delta of the blockchain.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5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3E05-6375-844A-A60F-19D3914D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Consensus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BD4C-C815-5445-A0E8-3F29AF6A30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2347416"/>
            <a:ext cx="10506075" cy="54125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Mechanism by which blockchain nodes agree upon state.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A4F78-070E-314D-9FC7-31BC4540AECC}"/>
              </a:ext>
            </a:extLst>
          </p:cNvPr>
          <p:cNvSpPr/>
          <p:nvPr/>
        </p:nvSpPr>
        <p:spPr>
          <a:xfrm>
            <a:off x="828675" y="3683334"/>
            <a:ext cx="51876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BFT: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PoET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SGX, PBFT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CFT: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PoET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SIM, RAFT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Development: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Devmode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F6F3F-1A15-5D4C-B32D-172A1DA892F7}"/>
              </a:ext>
            </a:extLst>
          </p:cNvPr>
          <p:cNvSpPr/>
          <p:nvPr/>
        </p:nvSpPr>
        <p:spPr>
          <a:xfrm>
            <a:off x="6175664" y="3683334"/>
            <a:ext cx="51876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Forking vs Fast Finality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Forking: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PoET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SGX,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PoET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SIM,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Devmode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Finality: PBFT, RAFT</a:t>
            </a:r>
          </a:p>
        </p:txBody>
      </p:sp>
    </p:spTree>
    <p:extLst>
      <p:ext uri="{BB962C8B-B14F-4D97-AF65-F5344CB8AC3E}">
        <p14:creationId xmlns:p14="http://schemas.microsoft.com/office/powerpoint/2010/main" val="392232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4B97-D4A0-BB46-9671-20C3B7C9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Consensus Engine Interaction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80CF6DD-7ED6-A34D-B447-42A56E55E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91" y="2360756"/>
            <a:ext cx="4406409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BED17-B3E6-334A-A093-E4D43F657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04" y="2360756"/>
            <a:ext cx="42517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7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91F21-367A-B344-94F2-3FFC6F01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333333"/>
                </a:solidFill>
              </a:rPr>
              <a:t>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73E2-D5F3-B04B-91F0-E8DC73F014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Can be browser-based application, command line interface, mobile application.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Sends the transaction in specific format understandable by the Transaction Processor.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Transactions are wrapped inside batches and signed using sender private key.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Clients submit batches to </a:t>
            </a:r>
            <a:r>
              <a:rPr lang="en-US" sz="2400" dirty="0" err="1">
                <a:solidFill>
                  <a:srgbClr val="333333"/>
                </a:solidFill>
              </a:rPr>
              <a:t>Sawooth</a:t>
            </a:r>
            <a:r>
              <a:rPr lang="en-US" sz="2400" dirty="0">
                <a:solidFill>
                  <a:srgbClr val="333333"/>
                </a:solidFill>
              </a:rPr>
              <a:t> validator via the REST API or the ZMQ connection.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</a:rPr>
              <a:t>SDKs available in Rust, Python, Go, Python, Java, C++ and more.</a:t>
            </a:r>
          </a:p>
        </p:txBody>
      </p:sp>
    </p:spTree>
    <p:extLst>
      <p:ext uri="{BB962C8B-B14F-4D97-AF65-F5344CB8AC3E}">
        <p14:creationId xmlns:p14="http://schemas.microsoft.com/office/powerpoint/2010/main" val="29649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8C49-3B95-7045-900F-1E496EFE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Transaction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C29A3-5E68-EA4B-A940-E158AFB040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/>
              <a:t>Engine</a:t>
            </a:r>
            <a:r>
              <a:rPr lang="en-US" dirty="0"/>
              <a:t> that executes application business logic.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Accepts the context from the Validator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Instructs Validator to update the cluster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 for multiple languages</a:t>
            </a:r>
          </a:p>
        </p:txBody>
      </p:sp>
    </p:spTree>
    <p:extLst>
      <p:ext uri="{BB962C8B-B14F-4D97-AF65-F5344CB8AC3E}">
        <p14:creationId xmlns:p14="http://schemas.microsoft.com/office/powerpoint/2010/main" val="267046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3767-DAE5-C94B-B8CE-766DFB4D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333333"/>
                </a:solidFill>
              </a:rPr>
              <a:t>Transaction Families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371A2-58A2-0948-8A03-BF2EE90D17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0034" y="2018680"/>
            <a:ext cx="5238291" cy="3598152"/>
          </a:xfrm>
        </p:spPr>
        <p:txBody>
          <a:bodyPr/>
          <a:lstStyle/>
          <a:p>
            <a:pPr algn="just"/>
            <a:r>
              <a:rPr lang="en-US" sz="2200" dirty="0"/>
              <a:t>Transaction families encapsulates business logic. It defines format of transaction, associated procedure to validate transactions and updated state.</a:t>
            </a:r>
            <a:endParaRPr lang="en-US" sz="2200" dirty="0">
              <a:solidFill>
                <a:srgbClr val="333333"/>
              </a:solidFill>
            </a:endParaRPr>
          </a:p>
          <a:p>
            <a:pPr algn="just"/>
            <a:r>
              <a:rPr lang="en-US" sz="2200" dirty="0">
                <a:solidFill>
                  <a:srgbClr val="333333"/>
                </a:solidFill>
              </a:rPr>
              <a:t>All validators in the network run every authorized transaction processor.</a:t>
            </a:r>
          </a:p>
          <a:p>
            <a:pPr algn="just"/>
            <a:r>
              <a:rPr lang="en-US" sz="2200" dirty="0">
                <a:solidFill>
                  <a:srgbClr val="333333"/>
                </a:solidFill>
              </a:rPr>
              <a:t>On receipt of a transaction the validator will call the TP’s Apply() method.</a:t>
            </a:r>
          </a:p>
          <a:p>
            <a:pPr algn="just"/>
            <a:r>
              <a:rPr lang="en-US" sz="2200" dirty="0">
                <a:solidFill>
                  <a:srgbClr val="333333"/>
                </a:solidFill>
              </a:rPr>
              <a:t>Business logic simply goes in Apply() and gets and sets state as needed.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570F62-99E4-FB41-A7AE-8583BF7F18BC}"/>
              </a:ext>
            </a:extLst>
          </p:cNvPr>
          <p:cNvSpPr/>
          <p:nvPr/>
        </p:nvSpPr>
        <p:spPr>
          <a:xfrm>
            <a:off x="9813251" y="2018680"/>
            <a:ext cx="1688891" cy="38174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r>
              <a:rPr lang="en-US" sz="1867" kern="0" dirty="0">
                <a:solidFill>
                  <a:schemeClr val="bg1"/>
                </a:solidFill>
                <a:latin typeface="Arial"/>
                <a:sym typeface="Arial"/>
              </a:rPr>
              <a:t>Transaction Processor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A872D1-13B5-D94A-BD35-E3FE4BFBB33A}"/>
              </a:ext>
            </a:extLst>
          </p:cNvPr>
          <p:cNvSpPr/>
          <p:nvPr/>
        </p:nvSpPr>
        <p:spPr>
          <a:xfrm>
            <a:off x="6105993" y="2018681"/>
            <a:ext cx="1548984" cy="3817497"/>
          </a:xfrm>
          <a:prstGeom prst="roundRect">
            <a:avLst/>
          </a:prstGeom>
          <a:solidFill>
            <a:srgbClr val="0070C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1219170"/>
            <a:r>
              <a:rPr lang="en-US" sz="1867" kern="0" dirty="0">
                <a:solidFill>
                  <a:schemeClr val="bg1"/>
                </a:solidFill>
                <a:latin typeface="Arial"/>
                <a:sym typeface="Arial"/>
              </a:rPr>
              <a:t>Validator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62CFF5-35D7-E14F-BC0C-3C0D2F0CE93F}"/>
              </a:ext>
            </a:extLst>
          </p:cNvPr>
          <p:cNvCxnSpPr/>
          <p:nvPr/>
        </p:nvCxnSpPr>
        <p:spPr>
          <a:xfrm flipH="1">
            <a:off x="7654978" y="3365775"/>
            <a:ext cx="2158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9015BA-3FDE-8B45-994A-5D0777BB4F6D}"/>
              </a:ext>
            </a:extLst>
          </p:cNvPr>
          <p:cNvSpPr txBox="1"/>
          <p:nvPr/>
        </p:nvSpPr>
        <p:spPr>
          <a:xfrm>
            <a:off x="7654977" y="3028544"/>
            <a:ext cx="123623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Register()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EF865-2A44-E447-B7E8-F069D9A5FEB9}"/>
              </a:ext>
            </a:extLst>
          </p:cNvPr>
          <p:cNvCxnSpPr/>
          <p:nvPr/>
        </p:nvCxnSpPr>
        <p:spPr>
          <a:xfrm flipH="1">
            <a:off x="7654978" y="5378905"/>
            <a:ext cx="2158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E4043A-AE3F-1041-9FEC-AE57BE756E43}"/>
              </a:ext>
            </a:extLst>
          </p:cNvPr>
          <p:cNvSpPr txBox="1"/>
          <p:nvPr/>
        </p:nvSpPr>
        <p:spPr>
          <a:xfrm>
            <a:off x="7654978" y="5041675"/>
            <a:ext cx="172675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Get/Set(value)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D8A52A-725A-F740-8468-CC0AEB811DCF}"/>
              </a:ext>
            </a:extLst>
          </p:cNvPr>
          <p:cNvCxnSpPr/>
          <p:nvPr/>
        </p:nvCxnSpPr>
        <p:spPr>
          <a:xfrm flipV="1">
            <a:off x="7654978" y="4345592"/>
            <a:ext cx="2158273" cy="2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A9DEF2-1A28-BA4B-BAD5-960A865FFE1F}"/>
              </a:ext>
            </a:extLst>
          </p:cNvPr>
          <p:cNvSpPr txBox="1"/>
          <p:nvPr/>
        </p:nvSpPr>
        <p:spPr>
          <a:xfrm>
            <a:off x="7654978" y="3954793"/>
            <a:ext cx="2114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Apply(transaction)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EE885CB-B1F9-A143-BF9E-DAF51DE6BCF6}"/>
              </a:ext>
            </a:extLst>
          </p:cNvPr>
          <p:cNvSpPr/>
          <p:nvPr/>
        </p:nvSpPr>
        <p:spPr>
          <a:xfrm>
            <a:off x="8086495" y="2033721"/>
            <a:ext cx="1389088" cy="811612"/>
          </a:xfrm>
          <a:prstGeom prst="wedgeRoundRectCallout">
            <a:avLst>
              <a:gd name="adj1" fmla="val 26062"/>
              <a:gd name="adj2" fmla="val 90985"/>
              <a:gd name="adj3" fmla="val 16667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r>
              <a:rPr lang="en-US" sz="1867" kern="0" dirty="0">
                <a:solidFill>
                  <a:schemeClr val="bg1"/>
                </a:solidFill>
                <a:latin typeface="Arial"/>
                <a:sym typeface="Arial"/>
              </a:rPr>
              <a:t>Basic</a:t>
            </a:r>
            <a:r>
              <a:rPr lang="en-US" sz="1867" kern="0" dirty="0">
                <a:solidFill>
                  <a:srgbClr val="595959"/>
                </a:solidFill>
                <a:latin typeface="Arial"/>
                <a:sym typeface="Arial"/>
              </a:rPr>
              <a:t> </a:t>
            </a:r>
            <a:r>
              <a:rPr lang="en-US" sz="1867" kern="0" dirty="0">
                <a:solidFill>
                  <a:schemeClr val="bg1"/>
                </a:solidFill>
                <a:latin typeface="Arial"/>
                <a:sym typeface="Arial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68627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EB35-DC81-8042-A4AB-78CF5B116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Event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CA20-6402-7042-AF98-22D3BDDE103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2962" y="3407289"/>
            <a:ext cx="10506075" cy="6700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HANDS ON – </a:t>
            </a:r>
            <a:r>
              <a:rPr lang="en-US" dirty="0">
                <a:hlinkClick r:id="rId2"/>
              </a:rPr>
              <a:t>https://github.com/arsulegai/produce-consume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740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486C-6B54-BD42-922C-888A4F95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Smart Contract 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6EDB2-C999-0046-990B-0A935E01C3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just"/>
            <a:r>
              <a:rPr lang="en-US" dirty="0"/>
              <a:t>Should be </a:t>
            </a:r>
            <a:r>
              <a:rPr lang="en-US" b="1" dirty="0"/>
              <a:t>“deterministic”</a:t>
            </a:r>
          </a:p>
          <a:p>
            <a:pPr lvl="1" algn="just"/>
            <a:r>
              <a:rPr lang="en-US" dirty="0"/>
              <a:t>Difficult to verify time from the client</a:t>
            </a:r>
          </a:p>
          <a:p>
            <a:pPr algn="just"/>
            <a:r>
              <a:rPr lang="en-US" dirty="0"/>
              <a:t>Data sharing - every participant can see the data</a:t>
            </a:r>
          </a:p>
          <a:p>
            <a:pPr algn="just"/>
            <a:r>
              <a:rPr lang="en-US" dirty="0"/>
              <a:t>Serialization concern – Should follow deterministic serialization scheme which produces the same data after deserialization.</a:t>
            </a:r>
          </a:p>
          <a:p>
            <a:pPr algn="just"/>
            <a:r>
              <a:rPr lang="en-US" dirty="0"/>
              <a:t>Both Client and TP must use same data model </a:t>
            </a:r>
            <a:r>
              <a:rPr lang="en-US" dirty="0" err="1"/>
              <a:t>w.r.t.</a:t>
            </a:r>
            <a:r>
              <a:rPr lang="en-US" dirty="0"/>
              <a:t> serialization technique, encoding, addressing scheme.</a:t>
            </a:r>
          </a:p>
        </p:txBody>
      </p:sp>
    </p:spTree>
    <p:extLst>
      <p:ext uri="{BB962C8B-B14F-4D97-AF65-F5344CB8AC3E}">
        <p14:creationId xmlns:p14="http://schemas.microsoft.com/office/powerpoint/2010/main" val="35667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982A-A401-CB4C-9E69-0EAC8898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Parallel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A0D2-4C2B-7E43-9381-1BFEF8C38C7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2069120"/>
            <a:ext cx="10506075" cy="403350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Sawtooth supports</a:t>
            </a:r>
          </a:p>
          <a:p>
            <a:pPr algn="just"/>
            <a:r>
              <a:rPr lang="en-US" dirty="0"/>
              <a:t>Performance improvement by reducing latency.</a:t>
            </a:r>
          </a:p>
          <a:p>
            <a:pPr algn="just"/>
            <a:r>
              <a:rPr lang="en-US" dirty="0"/>
              <a:t>Handles execution of transactions which modify the same state by including them in the same block.</a:t>
            </a:r>
          </a:p>
          <a:p>
            <a:pPr algn="just"/>
            <a:r>
              <a:rPr lang="en-US" dirty="0"/>
              <a:t>All predecessor transactions in batch must be executed before executing the transaction for which it’s a predecessor.</a:t>
            </a:r>
          </a:p>
          <a:p>
            <a:pPr algn="just"/>
            <a:r>
              <a:rPr lang="en-US" dirty="0"/>
              <a:t>If transactions have overly broad input and output addresses, it impacts on performance of parallelism.</a:t>
            </a:r>
          </a:p>
        </p:txBody>
      </p:sp>
    </p:spTree>
    <p:extLst>
      <p:ext uri="{BB962C8B-B14F-4D97-AF65-F5344CB8AC3E}">
        <p14:creationId xmlns:p14="http://schemas.microsoft.com/office/powerpoint/2010/main" val="334351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03445"/>
            <a:ext cx="12192000" cy="228599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Hyperledger Sawtooth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Step by Step Guide to Advanced Smart-Contract Development</a:t>
            </a:r>
          </a:p>
          <a:p>
            <a:pPr algn="ctr"/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DBF424-CB07-844E-BCD4-061501845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89548"/>
              </p:ext>
            </p:extLst>
          </p:nvPr>
        </p:nvGraphicFramePr>
        <p:xfrm>
          <a:off x="1547033" y="4326336"/>
          <a:ext cx="9097934" cy="1319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8967">
                  <a:extLst>
                    <a:ext uri="{9D8B030D-6E8A-4147-A177-3AD203B41FA5}">
                      <a16:colId xmlns:a16="http://schemas.microsoft.com/office/drawing/2014/main" val="1710595477"/>
                    </a:ext>
                  </a:extLst>
                </a:gridCol>
                <a:gridCol w="4548967">
                  <a:extLst>
                    <a:ext uri="{9D8B030D-6E8A-4147-A177-3AD203B41FA5}">
                      <a16:colId xmlns:a16="http://schemas.microsoft.com/office/drawing/2014/main" val="1743027940"/>
                    </a:ext>
                  </a:extLst>
                </a:gridCol>
              </a:tblGrid>
              <a:tr h="13190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Arun S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Senior Software Engineer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Walmart Labs</a:t>
                      </a:r>
                      <a:endParaRPr lang="en-US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Manjunath A C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Software Development Engineer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Intel</a:t>
                      </a:r>
                      <a:endParaRPr lang="en-US" sz="1800" b="1" i="1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36067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6EAD81C-296D-4F41-BCE9-0311FFD8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967" y="4548504"/>
            <a:ext cx="1219200" cy="1219200"/>
          </a:xfrm>
          <a:prstGeom prst="ellipse">
            <a:avLst/>
          </a:prstGeom>
          <a:ln w="63500" cap="rnd"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05D478-8876-B949-B6DF-EB26B9E2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33" y="4548504"/>
            <a:ext cx="1219200" cy="1219200"/>
          </a:xfrm>
          <a:prstGeom prst="ellipse">
            <a:avLst/>
          </a:prstGeom>
          <a:ln w="63500" cap="rnd">
            <a:solidFill>
              <a:schemeClr val="accent6">
                <a:lumMod val="75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5557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B60D-F712-4344-A0F3-E24AD17F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Smart Contract</a:t>
            </a:r>
            <a:br>
              <a:rPr lang="en-US" dirty="0"/>
            </a:br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2D011-9E96-1A4F-89FE-45BDF4E09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just"/>
            <a:r>
              <a:rPr lang="en-US" dirty="0"/>
              <a:t>Identity and Access Management</a:t>
            </a:r>
          </a:p>
          <a:p>
            <a:pPr algn="just"/>
            <a:r>
              <a:rPr lang="en-US" dirty="0"/>
              <a:t>Auditing the historical transactions</a:t>
            </a:r>
          </a:p>
          <a:p>
            <a:pPr algn="just"/>
            <a:r>
              <a:rPr lang="en-US" dirty="0"/>
              <a:t>Limiting the transaction execution to certain interval of time</a:t>
            </a:r>
          </a:p>
          <a:p>
            <a:pPr algn="just"/>
            <a:r>
              <a:rPr lang="en-US" dirty="0"/>
              <a:t>Ownership pattern</a:t>
            </a:r>
          </a:p>
          <a:p>
            <a:pPr algn="just"/>
            <a:r>
              <a:rPr lang="en-US" dirty="0"/>
              <a:t>Security pattern – store hashes on chain, a separate mechanism to share the data.</a:t>
            </a:r>
          </a:p>
          <a:p>
            <a:pPr algn="just"/>
            <a:r>
              <a:rPr lang="en-US" dirty="0"/>
              <a:t>Stored procedure pattern -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Sabre Smart Contract</a:t>
            </a:r>
          </a:p>
        </p:txBody>
      </p:sp>
    </p:spTree>
    <p:extLst>
      <p:ext uri="{BB962C8B-B14F-4D97-AF65-F5344CB8AC3E}">
        <p14:creationId xmlns:p14="http://schemas.microsoft.com/office/powerpoint/2010/main" val="221932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06FE-6C57-0544-8213-CA3FE6FE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Sabre “Smart Contracts”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0F83-CFB1-9C42-B719-4C8695633D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Business logic to validate transactions and apply changes to global state.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Like stored procedure in database but more powerful.</a:t>
            </a:r>
          </a:p>
        </p:txBody>
      </p:sp>
    </p:spTree>
    <p:extLst>
      <p:ext uri="{BB962C8B-B14F-4D97-AF65-F5344CB8AC3E}">
        <p14:creationId xmlns:p14="http://schemas.microsoft.com/office/powerpoint/2010/main" val="121128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375C-E97D-1F43-8E47-C5A4C2AD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WASM - WebAssembly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3B445-10DE-B64B-B518-89DC2967F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Stack based Virtual Machine that provides sandboxed design. Provides security for running the smart contract along with other enterprise applications.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Light weight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No explicit specification of the address</a:t>
            </a:r>
          </a:p>
        </p:txBody>
      </p:sp>
    </p:spTree>
    <p:extLst>
      <p:ext uri="{BB962C8B-B14F-4D97-AF65-F5344CB8AC3E}">
        <p14:creationId xmlns:p14="http://schemas.microsoft.com/office/powerpoint/2010/main" val="1128827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E464-8B8F-3748-8E5E-588A087F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Sabre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DAC9-D5F9-9A4E-AFB0-77099210DC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just"/>
            <a:r>
              <a:rPr lang="en-US" dirty="0"/>
              <a:t>Namespace Registry – A address in state is protected for read and write. Uniquely identified by the contract name.</a:t>
            </a:r>
          </a:p>
          <a:p>
            <a:pPr algn="just"/>
            <a:r>
              <a:rPr lang="en-US" dirty="0"/>
              <a:t>Contract Registry – where contracts are stored on chain in binary form.</a:t>
            </a:r>
          </a:p>
          <a:p>
            <a:pPr algn="just"/>
            <a:r>
              <a:rPr lang="en-US" dirty="0"/>
              <a:t>Contract – Name, Version, Inputs/Output namespaces, byte representation of the contract.</a:t>
            </a:r>
          </a:p>
        </p:txBody>
      </p:sp>
    </p:spTree>
    <p:extLst>
      <p:ext uri="{BB962C8B-B14F-4D97-AF65-F5344CB8AC3E}">
        <p14:creationId xmlns:p14="http://schemas.microsoft.com/office/powerpoint/2010/main" val="1104395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58C5D-66BF-7A43-A263-E2C34A14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Smart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DA92-C06C-744E-AE89-02692517C0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Convert TP to Smart Contract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HANDS ON –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https://github.com/arsulegai/produce-consume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692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5EC1-858C-9746-A091-F2A96E106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Smart Contract </a:t>
            </a:r>
            <a:r>
              <a:rPr lang="en-US" dirty="0" err="1"/>
              <a:t>Permissioning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0B83-8E7F-4C45-B502-9EFE28DBFD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2962" y="3480955"/>
            <a:ext cx="10506075" cy="6700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HANDS ON – </a:t>
            </a:r>
            <a:r>
              <a:rPr lang="en-US" dirty="0">
                <a:hlinkClick r:id="rId2"/>
              </a:rPr>
              <a:t>https://github.com/arsulegai/produce-consume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1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AAFF-D73A-274B-81B6-9343EBFC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Testing Smart Contracts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6C055-9E0A-BE4E-8A70-516A305BD7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dirty="0"/>
              <a:t>Test Network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200" dirty="0"/>
              <a:t>A network setup to install and test the Transaction Processor</a:t>
            </a:r>
          </a:p>
          <a:p>
            <a:pPr marL="0" indent="0" algn="just">
              <a:buNone/>
            </a:pPr>
            <a:r>
              <a:rPr lang="en-IN" dirty="0"/>
              <a:t>Simulated Test</a:t>
            </a:r>
          </a:p>
          <a:p>
            <a:pPr algn="just"/>
            <a:r>
              <a:rPr lang="en-IN" sz="2200" dirty="0"/>
              <a:t>Uses the </a:t>
            </a:r>
            <a:r>
              <a:rPr lang="en-IN" sz="2200" dirty="0" err="1"/>
              <a:t>sawtooth_processor_test</a:t>
            </a:r>
            <a:endParaRPr lang="en-IN" sz="2200" b="1" dirty="0"/>
          </a:p>
          <a:p>
            <a:pPr algn="just"/>
            <a:r>
              <a:rPr lang="en-IN" sz="2200" dirty="0"/>
              <a:t>Has mock Validator and helper utility methods for writing the TP </a:t>
            </a:r>
            <a:r>
              <a:rPr lang="en-IN" sz="2200" dirty="0" err="1"/>
              <a:t>tests,</a:t>
            </a:r>
            <a:r>
              <a:rPr lang="en-IN" sz="2200" dirty="0" err="1">
                <a:hlinkClick r:id="rId2"/>
              </a:rPr>
              <a:t>https</a:t>
            </a:r>
            <a:r>
              <a:rPr lang="en-IN" sz="2200" dirty="0">
                <a:hlinkClick r:id="rId2"/>
              </a:rPr>
              <a:t>://github.com/hyperledger/sawtooth-sdk-rust/blob/master/tests/test_tp_intkey_rust.yaml</a:t>
            </a:r>
            <a:endParaRPr lang="en-IN" sz="2200" dirty="0"/>
          </a:p>
          <a:p>
            <a:pPr marL="0" indent="0" algn="just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HANDS ON – </a:t>
            </a:r>
            <a:r>
              <a:rPr lang="en-IN" dirty="0">
                <a:hlinkClick r:id="rId3"/>
              </a:rPr>
              <a:t>https://github.com/arsulegai/produce-consume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656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B68-67E2-B344-8AF2-FDDB37DB2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Upgrading the</a:t>
            </a:r>
            <a:br>
              <a:rPr lang="en-US" dirty="0"/>
            </a:br>
            <a:r>
              <a:rPr lang="en-US" dirty="0"/>
              <a:t>Transaction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D90A1-3AAD-FA4F-8E27-85A274B6AC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just"/>
            <a:r>
              <a:rPr lang="en-US" dirty="0"/>
              <a:t>Archive the current version of Transaction Processor</a:t>
            </a:r>
          </a:p>
          <a:p>
            <a:pPr algn="just"/>
            <a:r>
              <a:rPr lang="en-US" dirty="0"/>
              <a:t>Attach the new version of Transaction Processor to the current network (old version can co-exist with the newer version)</a:t>
            </a:r>
          </a:p>
          <a:p>
            <a:pPr algn="just"/>
            <a:r>
              <a:rPr lang="en-US" dirty="0"/>
              <a:t>Send a settings transaction to update allowed Transaction Processors, include new version</a:t>
            </a:r>
          </a:p>
          <a:p>
            <a:pPr algn="just"/>
            <a:r>
              <a:rPr lang="en-US" dirty="0"/>
              <a:t>Inform clients to send only the new version transactions</a:t>
            </a:r>
          </a:p>
        </p:txBody>
      </p:sp>
    </p:spTree>
    <p:extLst>
      <p:ext uri="{BB962C8B-B14F-4D97-AF65-F5344CB8AC3E}">
        <p14:creationId xmlns:p14="http://schemas.microsoft.com/office/powerpoint/2010/main" val="231287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BF09B-1325-1244-BC11-70293410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Upgrading the</a:t>
            </a:r>
            <a:br>
              <a:rPr lang="en-US" dirty="0"/>
            </a:br>
            <a:r>
              <a:rPr lang="en-US" dirty="0"/>
              <a:t>Smart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3962E-E942-D341-B3AA-56C3984340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Follows the similar procedure as of Transaction Processor</a:t>
            </a:r>
          </a:p>
          <a:p>
            <a:r>
              <a:rPr lang="en-US" dirty="0"/>
              <a:t>Do not need to archive older version of Transaction Processor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HANDS ON – </a:t>
            </a:r>
            <a:r>
              <a:rPr lang="en-US" dirty="0">
                <a:hlinkClick r:id="rId2"/>
              </a:rPr>
              <a:t>https://github.com/arsulegai/produce-consume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75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9663-BB42-6841-AC91-1072943D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Batch Injector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D3955-83AA-954C-B038-687A9C6ED1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1848677"/>
            <a:ext cx="10506075" cy="440303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Feature of injecting transactions into the batches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Use Cases:</a:t>
            </a:r>
          </a:p>
          <a:p>
            <a:pPr algn="just"/>
            <a:r>
              <a:rPr lang="en-US" sz="2200" dirty="0"/>
              <a:t>Setting information in global state that can be useful for TPs. This information can’t be provided in every transactions. For example, setting block number or timestamp.</a:t>
            </a:r>
          </a:p>
          <a:p>
            <a:pPr algn="just"/>
            <a:r>
              <a:rPr lang="en-US" sz="2200" dirty="0"/>
              <a:t>Automatic submission of transactions in response to a particular state. For example, bond-quote matching transactions.</a:t>
            </a:r>
          </a:p>
          <a:p>
            <a:pPr algn="just"/>
            <a:r>
              <a:rPr lang="en-US" sz="2200" dirty="0"/>
              <a:t>Testing automation. For example, Computation time of execution of test transactions can be increased after certain number of batches processed.</a:t>
            </a:r>
          </a:p>
        </p:txBody>
      </p:sp>
    </p:spTree>
    <p:extLst>
      <p:ext uri="{BB962C8B-B14F-4D97-AF65-F5344CB8AC3E}">
        <p14:creationId xmlns:p14="http://schemas.microsoft.com/office/powerpoint/2010/main" val="139399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FC5F69-D100-8D4C-AFF4-01AF361D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EEB77-3635-ED48-A7A1-63FA58E523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Blockchain Recap</a:t>
            </a:r>
          </a:p>
          <a:p>
            <a:r>
              <a:rPr lang="en-US" dirty="0"/>
              <a:t>Decode the internals of Sawtooth</a:t>
            </a:r>
          </a:p>
          <a:p>
            <a:r>
              <a:rPr lang="en-US" dirty="0"/>
              <a:t>Business ready </a:t>
            </a:r>
            <a:r>
              <a:rPr lang="en-US" b="1" dirty="0"/>
              <a:t>“Smart Contract”</a:t>
            </a:r>
            <a:r>
              <a:rPr lang="en-US" dirty="0"/>
              <a:t> in Sawtooth</a:t>
            </a:r>
          </a:p>
          <a:p>
            <a:r>
              <a:rPr lang="en-US" dirty="0"/>
              <a:t>What’s next in Sawtooth?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a lot of </a:t>
            </a:r>
            <a:r>
              <a:rPr lang="en-US" b="1" dirty="0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4182183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0119-DAEF-5348-B2BE-36357D1A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BlockInfo</a:t>
            </a:r>
            <a:r>
              <a:rPr lang="en-US" dirty="0"/>
              <a:t> Injector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0501-1059-144B-BDE7-654701BFCF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2097157"/>
            <a:ext cx="10506075" cy="4027599"/>
          </a:xfrm>
        </p:spPr>
        <p:txBody>
          <a:bodyPr/>
          <a:lstStyle/>
          <a:p>
            <a:r>
              <a:rPr lang="en-US" dirty="0"/>
              <a:t>Facilitates insertion of </a:t>
            </a:r>
            <a:r>
              <a:rPr lang="en-US" dirty="0" err="1"/>
              <a:t>BlockInfo</a:t>
            </a:r>
            <a:r>
              <a:rPr lang="en-US" dirty="0"/>
              <a:t> transaction at the beginning of every block</a:t>
            </a:r>
          </a:p>
          <a:p>
            <a:r>
              <a:rPr lang="en-US" dirty="0"/>
              <a:t>Store information about history blocks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HANDS ON – </a:t>
            </a:r>
            <a:r>
              <a:rPr lang="en-US" dirty="0">
                <a:hlinkClick r:id="rId2"/>
              </a:rPr>
              <a:t>https://github.com/arsulegai/produce-consume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4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778D-DCB6-AD44-BD6C-F003598E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Privacy in Sawtooth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F9216-F948-AC46-8DEA-C6662E3A56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just"/>
            <a:r>
              <a:rPr lang="en-US" dirty="0"/>
              <a:t>Since only the required participants are in a network, there’s no privacy issue.</a:t>
            </a:r>
          </a:p>
          <a:p>
            <a:pPr lvl="1" algn="just"/>
            <a:r>
              <a:rPr lang="en-US" dirty="0"/>
              <a:t>The READ can be protected with a proxy server model.</a:t>
            </a:r>
          </a:p>
          <a:p>
            <a:pPr algn="just"/>
            <a:r>
              <a:rPr lang="en-US" dirty="0"/>
              <a:t>Sawtooth 2.0 will be designed to avoid setting up multiple instances of a Sawtooth node.</a:t>
            </a:r>
          </a:p>
        </p:txBody>
      </p:sp>
    </p:spTree>
    <p:extLst>
      <p:ext uri="{BB962C8B-B14F-4D97-AF65-F5344CB8AC3E}">
        <p14:creationId xmlns:p14="http://schemas.microsoft.com/office/powerpoint/2010/main" val="3807613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0D6DF-BB16-DD41-890F-8769A001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Hyperledger Sawtooth 2.0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0730C66-8D80-E946-8B9B-54F46E91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3" y="2560435"/>
            <a:ext cx="3701793" cy="2966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A3905-CB3C-0E4D-B3CD-0569423BD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81" y="2703200"/>
            <a:ext cx="3863270" cy="2691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DE82B-AE6B-CC40-8AF6-E643DC6E0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826" y="2703200"/>
            <a:ext cx="3863270" cy="269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8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2DED-63C0-DB42-AE37-789A6D29A7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2962" y="3199935"/>
            <a:ext cx="10506075" cy="458129"/>
          </a:xfrm>
        </p:spPr>
        <p:txBody>
          <a:bodyPr/>
          <a:lstStyle/>
          <a:p>
            <a:pPr marL="0" indent="0" algn="ctr">
              <a:buNone/>
            </a:pPr>
            <a:r>
              <a:rPr lang="en-US" sz="3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117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D135-7364-BE4A-B9C6-BEAB2ADB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What is Blockchain?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4CC8-A805-8242-934C-B9A18E198C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Blockchain or Distributed and Decentralized network distributes a database (ledger) of transactions to all the participants in a network.</a:t>
            </a:r>
          </a:p>
          <a:p>
            <a:pPr algn="just"/>
            <a:r>
              <a:rPr lang="en-US" sz="2400" dirty="0"/>
              <a:t>There is </a:t>
            </a:r>
            <a:r>
              <a:rPr lang="en-US" sz="2400" b="1" dirty="0"/>
              <a:t>no central administrator</a:t>
            </a:r>
            <a:r>
              <a:rPr lang="en-US" sz="2400" dirty="0"/>
              <a:t>.</a:t>
            </a:r>
          </a:p>
          <a:p>
            <a:pPr algn="just"/>
            <a:r>
              <a:rPr lang="en-US" sz="2400" b="1" dirty="0"/>
              <a:t>Distributed</a:t>
            </a:r>
            <a:r>
              <a:rPr lang="en-US" sz="2400" dirty="0"/>
              <a:t> in nature, all the participants see same copy of data.</a:t>
            </a:r>
          </a:p>
          <a:p>
            <a:pPr algn="just"/>
            <a:r>
              <a:rPr lang="en-US" sz="2400" b="1" dirty="0"/>
              <a:t>Immutable:</a:t>
            </a:r>
            <a:r>
              <a:rPr lang="en-US" sz="2400" dirty="0"/>
              <a:t> Unalterable history of transactions, using the hashes to detect &amp; prevent attempts to change in a value of earlier committed transactions.</a:t>
            </a:r>
          </a:p>
          <a:p>
            <a:pPr algn="just"/>
            <a:r>
              <a:rPr lang="en-US" sz="2400" b="1" dirty="0"/>
              <a:t>Secure:</a:t>
            </a:r>
            <a:r>
              <a:rPr lang="en-US" sz="2400" dirty="0"/>
              <a:t> Possible restriction on who can commit a transaction.</a:t>
            </a:r>
          </a:p>
        </p:txBody>
      </p:sp>
    </p:spTree>
    <p:extLst>
      <p:ext uri="{BB962C8B-B14F-4D97-AF65-F5344CB8AC3E}">
        <p14:creationId xmlns:p14="http://schemas.microsoft.com/office/powerpoint/2010/main" val="426450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CE07-CCA0-0845-A3D0-D71FC95E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Transaction in Presence of a Trusted Third Party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04298E-1AD7-2F4B-980A-3AF992F481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2347417"/>
            <a:ext cx="5000211" cy="377734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A Trusted Third Party will monitor all the transactions happening between the two.</a:t>
            </a:r>
          </a:p>
          <a:p>
            <a:pPr algn="just"/>
            <a:r>
              <a:rPr lang="en-US" sz="2400" dirty="0"/>
              <a:t>Keep record of transactions</a:t>
            </a:r>
          </a:p>
          <a:p>
            <a:pPr algn="just"/>
            <a:r>
              <a:rPr lang="en-US" sz="2400" dirty="0"/>
              <a:t>Audit when required</a:t>
            </a:r>
          </a:p>
          <a:p>
            <a:pPr algn="just"/>
            <a:r>
              <a:rPr lang="en-US" sz="2400" dirty="0"/>
              <a:t>Verify that a transaction can be performed</a:t>
            </a:r>
          </a:p>
          <a:p>
            <a:pPr algn="just"/>
            <a:r>
              <a:rPr lang="en-US" sz="2400" dirty="0"/>
              <a:t>No conflict for settling a transaction</a:t>
            </a:r>
          </a:p>
        </p:txBody>
      </p:sp>
      <p:pic>
        <p:nvPicPr>
          <p:cNvPr id="9" name="Content Placeholder 93">
            <a:extLst>
              <a:ext uri="{FF2B5EF4-FFF2-40B4-BE49-F238E27FC236}">
                <a16:creationId xmlns:a16="http://schemas.microsoft.com/office/drawing/2014/main" id="{2B5DB128-4194-6047-B06F-910C921D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8" y="2307117"/>
            <a:ext cx="5000211" cy="381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2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A3BE-B255-164B-917C-C126A1D2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Shared Approaches to the Trusted Third Party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194FF-E19F-5943-8424-96E62B27F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56" y="3995457"/>
            <a:ext cx="4161183" cy="2482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9BAD12-9394-5741-A614-AE9C6EF273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45425" y="2529464"/>
            <a:ext cx="5565914" cy="1351722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Trusted Third Party maintains a ledger, that is shared with the parties.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3202D-5913-5D46-AC92-48C00708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48" y="1925625"/>
            <a:ext cx="4161183" cy="2559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123D25-1122-CA49-A961-14EFC95227D0}"/>
              </a:ext>
            </a:extLst>
          </p:cNvPr>
          <p:cNvSpPr/>
          <p:nvPr/>
        </p:nvSpPr>
        <p:spPr>
          <a:xfrm>
            <a:off x="1229908" y="4908135"/>
            <a:ext cx="48660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Arial" charset="0"/>
                <a:cs typeface="Arial" charset="0"/>
              </a:rPr>
              <a:t>The wrapper middleware ensures a set of conditions are evaluated before the CRUD operations are processed on the shared DB.</a:t>
            </a:r>
          </a:p>
        </p:txBody>
      </p:sp>
    </p:spTree>
    <p:extLst>
      <p:ext uri="{BB962C8B-B14F-4D97-AF65-F5344CB8AC3E}">
        <p14:creationId xmlns:p14="http://schemas.microsoft.com/office/powerpoint/2010/main" val="180686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F63D-96B9-5341-ADC6-793984F4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Distributed and Decentralized Approach to the Trust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02DB6-65DB-8A41-8E54-5CFEF6D1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190" y="2395330"/>
            <a:ext cx="7666810" cy="28823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AFAB-94A9-4642-BB60-3BEBDB7E96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9027" y="2118503"/>
            <a:ext cx="4161183" cy="3487166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Trust in the network is achieved with the fact every participants maintains a copy of the data.</a:t>
            </a:r>
          </a:p>
          <a:p>
            <a:pPr algn="just"/>
            <a:r>
              <a:rPr lang="en-US" sz="2400" dirty="0"/>
              <a:t>The middleware layer for the database follows the same procedure</a:t>
            </a:r>
          </a:p>
          <a:p>
            <a:pPr algn="just"/>
            <a:r>
              <a:rPr lang="en-US" sz="2400" dirty="0"/>
              <a:t>CRUD on the data is synced with the other nodes.</a:t>
            </a:r>
          </a:p>
        </p:txBody>
      </p:sp>
    </p:spTree>
    <p:extLst>
      <p:ext uri="{BB962C8B-B14F-4D97-AF65-F5344CB8AC3E}">
        <p14:creationId xmlns:p14="http://schemas.microsoft.com/office/powerpoint/2010/main" val="1646794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A7F1-3F6C-F14B-81CC-51EAAC67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Hyperledger Sawtooth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96CB-3530-DA45-AEFE-9A882475BE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8675" y="2347417"/>
            <a:ext cx="10506075" cy="1081584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Highly modular enterprise blockchain platform for building the distributed applications and networks.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A5840-7635-A54A-9CBC-5786B8D1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3429001"/>
            <a:ext cx="2385369" cy="2369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3396AE-FB26-5A4E-A5C4-664AAF1CFFFB}"/>
              </a:ext>
            </a:extLst>
          </p:cNvPr>
          <p:cNvSpPr/>
          <p:nvPr/>
        </p:nvSpPr>
        <p:spPr>
          <a:xfrm>
            <a:off x="3610464" y="3470564"/>
            <a:ext cx="772428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Unique features: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charset="0"/>
                <a:cs typeface="Arial" charset="0"/>
              </a:rPr>
              <a:t>Permissioning</a:t>
            </a:r>
            <a:r>
              <a:rPr lang="en-US" sz="2400" dirty="0">
                <a:latin typeface="Arial" charset="0"/>
                <a:cs typeface="Arial" charset="0"/>
              </a:rPr>
              <a:t> at network as well as transaction level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cs typeface="Arial" charset="0"/>
              </a:rPr>
              <a:t>Parallel Transaction Execution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cs typeface="Arial" charset="0"/>
              </a:rPr>
              <a:t>Event Subscription – Catchup from where you left off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cs typeface="Arial" charset="0"/>
              </a:rPr>
              <a:t>Ethereum Contract Compatibility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charset="0"/>
                <a:cs typeface="Arial" charset="0"/>
              </a:rPr>
              <a:t>Dynamic Consensus Switching</a:t>
            </a:r>
          </a:p>
        </p:txBody>
      </p:sp>
    </p:spTree>
    <p:extLst>
      <p:ext uri="{BB962C8B-B14F-4D97-AF65-F5344CB8AC3E}">
        <p14:creationId xmlns:p14="http://schemas.microsoft.com/office/powerpoint/2010/main" val="3936005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DD085-08C8-174E-8D96-D730FCAE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33ED3-5BDD-6249-B4D7-4F7BDCEF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1552755"/>
            <a:ext cx="7667349" cy="51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1953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1249</Words>
  <Application>Microsoft Macintosh PowerPoint</Application>
  <PresentationFormat>Widescreen</PresentationFormat>
  <Paragraphs>157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1_Custom Design</vt:lpstr>
      <vt:lpstr>Office Theme</vt:lpstr>
      <vt:lpstr>Custom Design</vt:lpstr>
      <vt:lpstr>PowerPoint Presentation</vt:lpstr>
      <vt:lpstr>PowerPoint Presentation</vt:lpstr>
      <vt:lpstr>Agenda</vt:lpstr>
      <vt:lpstr>What is Blockchain?</vt:lpstr>
      <vt:lpstr>Transaction in Presence of a Trusted Third Party</vt:lpstr>
      <vt:lpstr>Shared Approaches to the Trusted Third Party</vt:lpstr>
      <vt:lpstr>Distributed and Decentralized Approach to the Trust</vt:lpstr>
      <vt:lpstr>Hyperledger Sawtooth</vt:lpstr>
      <vt:lpstr>Architecture</vt:lpstr>
      <vt:lpstr>Global State</vt:lpstr>
      <vt:lpstr>State and the Block</vt:lpstr>
      <vt:lpstr>Consensus Engine</vt:lpstr>
      <vt:lpstr>Consensus Engine Interaction</vt:lpstr>
      <vt:lpstr>Client</vt:lpstr>
      <vt:lpstr>Transaction Processor</vt:lpstr>
      <vt:lpstr>Transaction Families</vt:lpstr>
      <vt:lpstr>Event Handling</vt:lpstr>
      <vt:lpstr>Smart Contract Design Considerations</vt:lpstr>
      <vt:lpstr>Parallel Execution</vt:lpstr>
      <vt:lpstr>Smart Contract Design Patterns</vt:lpstr>
      <vt:lpstr>Sabre “Smart Contracts”</vt:lpstr>
      <vt:lpstr>WASM - WebAssembly</vt:lpstr>
      <vt:lpstr>Sabre Building Blocks</vt:lpstr>
      <vt:lpstr>Smart Contract</vt:lpstr>
      <vt:lpstr>Smart Contract Permissioning</vt:lpstr>
      <vt:lpstr>Testing Smart Contracts</vt:lpstr>
      <vt:lpstr>Upgrading the Transaction Processor</vt:lpstr>
      <vt:lpstr>Upgrading the Smart Contract</vt:lpstr>
      <vt:lpstr>Batch Injector</vt:lpstr>
      <vt:lpstr>BlockInfo Injector</vt:lpstr>
      <vt:lpstr>Privacy in Sawtooth</vt:lpstr>
      <vt:lpstr>Hyperledger Sawtooth 2.0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Aruna S M</cp:lastModifiedBy>
  <cp:revision>302</cp:revision>
  <dcterms:created xsi:type="dcterms:W3CDTF">2016-08-09T14:32:52Z</dcterms:created>
  <dcterms:modified xsi:type="dcterms:W3CDTF">2020-02-02T18:38:16Z</dcterms:modified>
</cp:coreProperties>
</file>